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11"/>
  </p:handoutMasterIdLst>
  <p:sldIdLst>
    <p:sldId id="320" r:id="rId2"/>
    <p:sldId id="321" r:id="rId3"/>
    <p:sldId id="322" r:id="rId4"/>
    <p:sldId id="351" r:id="rId5"/>
    <p:sldId id="356" r:id="rId6"/>
    <p:sldId id="354" r:id="rId7"/>
    <p:sldId id="355" r:id="rId8"/>
    <p:sldId id="358" r:id="rId9"/>
    <p:sldId id="357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Guzman-Perez (Consultant)" initials="AGP(" lastIdx="1" clrIdx="0">
    <p:extLst>
      <p:ext uri="{19B8F6BF-5375-455C-9EA6-DF929625EA0E}">
        <p15:presenceInfo xmlns:p15="http://schemas.microsoft.com/office/powerpoint/2012/main" userId="S::aguzmanperez@dpw.lacounty.gov::ed386b71-56bc-4113-b6cd-267705766d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51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2724B856-F667-4A3F-AAE5-CE4E7C444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68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7E9A-3B67-43AD-B0AA-699FCD87C5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9C7D-4118-4E97-ACFA-80F84247EA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84DC-9ABC-4704-9EBD-B4D94851886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555D-4DA0-4C41-880A-7D950C257F6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B426-21C0-484C-A5CF-F942564634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1D9B5-58ED-43AF-AF29-A90E9CA0886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09F-1186-4E9F-8571-80DF552AB6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7A1-7D10-49A3-8125-C4E48E80B3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5FA2-2431-4A0C-AA90-4269A540BA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7DC4-883B-4353-BA1F-C49359C3A6E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DFCB-2268-4F60-9310-6D07ECC9328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603CEB-52F0-4B90-92DF-C0D3230D97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s.water.ca.gov/app/dacs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en-US" sz="54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Project Applicant Name</a:t>
            </a:r>
            <a:br>
              <a:rPr lang="en-US" altLang="en-US" sz="3600" dirty="0">
                <a:solidFill>
                  <a:srgbClr val="FFFF00"/>
                </a:solidFill>
              </a:rPr>
            </a:br>
            <a:br>
              <a:rPr lang="en-US" altLang="en-US" sz="3600" dirty="0">
                <a:solidFill>
                  <a:srgbClr val="FFFF00"/>
                </a:solidFill>
              </a:rPr>
            </a:b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4900" dirty="0">
                <a:solidFill>
                  <a:srgbClr val="FFFF00"/>
                </a:solidFill>
              </a:rPr>
              <a:t>Project Name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62484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Project Presenter Name &amp; 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Project Location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077200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</a:rPr>
              <a:t>Include1-2 slides of photos and location maps of the project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tx1"/>
                </a:solidFill>
              </a:rPr>
              <a:t>In map, include DACS and/or Tribes communities to benefit, if applicable</a:t>
            </a:r>
          </a:p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</a:rPr>
              <a:t>Disadvantaged Community Status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tx1"/>
                </a:solidFill>
              </a:rPr>
              <a:t>Refer to the DWR DAC mapping tool below if your project is considered a DAC project and eligible to receive a waiver of the 50% cost share requirements: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DAC Mapping Tool (ca.gov)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01943" lvl="1" indent="0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FF00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Description should Include information on estimated project completion date (project must be completed by December 31, 2027)</a:t>
            </a:r>
          </a:p>
          <a:p>
            <a:pPr>
              <a:buClr>
                <a:srgbClr val="FFFF00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If applicable, description should include date applicable EWMP was approved by GLAC IRWM Leadership Committee.</a:t>
            </a:r>
          </a:p>
          <a:p>
            <a:pPr>
              <a:buClr>
                <a:srgbClr val="FFFF00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If applicable, describe the project’s new or innovative technology or practices that support integration of multiple jurisdictions.</a:t>
            </a:r>
          </a:p>
          <a:p>
            <a:pPr>
              <a:buClr>
                <a:srgbClr val="FFFF00"/>
              </a:buClr>
            </a:pPr>
            <a:r>
              <a:rPr lang="en-US" altLang="en-US" sz="2800" dirty="0">
                <a:solidFill>
                  <a:schemeClr val="tx1"/>
                </a:solidFill>
              </a:rPr>
              <a:t>If applicable, explain how project will help address impacts caused by nitrate, arsenic, perchlorate, or hexavalent chromium contamination, including if project will provide safe drinking water to small disadvantaged communities.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Project Description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2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FFFF00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Clr>
                <a:srgbClr val="FFFF00"/>
              </a:buClr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Describe benefits of the project per PSP &amp; Guidelines, background conditions, and methods used to determine the benefits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Explain how project addresses the critical need (s) of the GLAC IRWM Plan.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List the Statewide Priorities per Guidelines, the project </a:t>
            </a:r>
            <a:r>
              <a:rPr lang="en-US">
                <a:solidFill>
                  <a:schemeClr val="tx1"/>
                </a:solidFill>
              </a:rPr>
              <a:t>will address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Project Benefits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CEQA &amp; Permit Status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68E0EE0-4F63-48C1-B029-E2E4FCDFA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45602"/>
              </p:ext>
            </p:extLst>
          </p:nvPr>
        </p:nvGraphicFramePr>
        <p:xfrm>
          <a:off x="685800" y="2743200"/>
          <a:ext cx="79247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206">
                  <a:extLst>
                    <a:ext uri="{9D8B030D-6E8A-4147-A177-3AD203B41FA5}">
                      <a16:colId xmlns:a16="http://schemas.microsoft.com/office/drawing/2014/main" val="2836867637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CEQA/Permit Document (List all per EIF)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02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E071591-A61F-4758-B4DA-46F30633A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98437"/>
              </p:ext>
            </p:extLst>
          </p:nvPr>
        </p:nvGraphicFramePr>
        <p:xfrm>
          <a:off x="871538" y="2674938"/>
          <a:ext cx="740886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462">
                  <a:extLst>
                    <a:ext uri="{9D8B030D-6E8A-4147-A177-3AD203B41FA5}">
                      <a16:colId xmlns:a16="http://schemas.microsoft.com/office/drawing/2014/main" val="180909096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865904255"/>
                    </a:ext>
                  </a:extLst>
                </a:gridCol>
                <a:gridCol w="1354454">
                  <a:extLst>
                    <a:ext uri="{9D8B030D-6E8A-4147-A177-3AD203B41FA5}">
                      <a16:colId xmlns:a16="http://schemas.microsoft.com/office/drawing/2014/main" val="1506416113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2051967001"/>
                    </a:ext>
                  </a:extLst>
                </a:gridCol>
                <a:gridCol w="1574798">
                  <a:extLst>
                    <a:ext uri="{9D8B030D-6E8A-4147-A177-3AD203B41FA5}">
                      <a16:colId xmlns:a16="http://schemas.microsoft.com/office/drawing/2014/main" val="3907670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Grant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 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390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sz="1400" dirty="0"/>
                        <a:t>Project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39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2"/>
                      </a:pPr>
                      <a:r>
                        <a:rPr lang="en-US" sz="1400" dirty="0"/>
                        <a:t>Land Purchase/ Easement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8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3"/>
                      </a:pPr>
                      <a:r>
                        <a:rPr lang="en-US" sz="1400" dirty="0"/>
                        <a:t>Planning/Design Engineering/ Environmental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1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4"/>
                      </a:pPr>
                      <a:r>
                        <a:rPr lang="en-US" sz="1400" dirty="0"/>
                        <a:t>Construction/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08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4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400" dirty="0"/>
                        <a:t>Minimum Grant Amount Needed: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7098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Project Budget</a:t>
            </a:r>
          </a:p>
        </p:txBody>
      </p:sp>
    </p:spTree>
    <p:extLst>
      <p:ext uri="{BB962C8B-B14F-4D97-AF65-F5344CB8AC3E}">
        <p14:creationId xmlns:p14="http://schemas.microsoft.com/office/powerpoint/2010/main" val="155636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Project Schedule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72396"/>
              </p:ext>
            </p:extLst>
          </p:nvPr>
        </p:nvGraphicFramePr>
        <p:xfrm>
          <a:off x="1143000" y="2743200"/>
          <a:ext cx="74676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983">
                  <a:extLst>
                    <a:ext uri="{9D8B030D-6E8A-4147-A177-3AD203B41FA5}">
                      <a16:colId xmlns:a16="http://schemas.microsoft.com/office/drawing/2014/main" val="2836867637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dirty="0"/>
                        <a:t>Project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2"/>
                      </a:pPr>
                      <a:r>
                        <a:rPr lang="en-US" dirty="0"/>
                        <a:t>Land Purchase/Easement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 startAt="3"/>
                        <a:tabLst/>
                        <a:defRPr/>
                      </a:pPr>
                      <a:r>
                        <a:rPr lang="en-US" dirty="0"/>
                        <a:t>Planning/Design/Engineering/Environmental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 startAt="4"/>
                      </a:pPr>
                      <a:r>
                        <a:rPr lang="en-US" dirty="0"/>
                        <a:t>Construction/Implementation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36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8C68BE-804F-4487-A046-8D2F0F41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expected challenges and/or delays with</a:t>
            </a:r>
          </a:p>
          <a:p>
            <a:pPr lvl="1"/>
            <a:r>
              <a:rPr lang="en-US" dirty="0"/>
              <a:t>Completing CEQA within 12 months</a:t>
            </a:r>
          </a:p>
          <a:p>
            <a:pPr lvl="1"/>
            <a:r>
              <a:rPr lang="en-US" dirty="0"/>
              <a:t>Acquiring Permits within 12 months</a:t>
            </a:r>
          </a:p>
          <a:p>
            <a:pPr lvl="1"/>
            <a:r>
              <a:rPr lang="en-US" dirty="0"/>
              <a:t>Acquiring 50% Cost Share</a:t>
            </a:r>
          </a:p>
          <a:p>
            <a:pPr lvl="1"/>
            <a:r>
              <a:rPr lang="en-US" dirty="0"/>
              <a:t>Adhering to Construction Schedule</a:t>
            </a:r>
          </a:p>
          <a:p>
            <a:pPr lvl="1"/>
            <a:r>
              <a:rPr lang="en-US" dirty="0"/>
              <a:t>Completing project by December 31, 2027</a:t>
            </a:r>
          </a:p>
          <a:p>
            <a:pPr lvl="1"/>
            <a:r>
              <a:rPr lang="en-US" dirty="0"/>
              <a:t>Completing project, if full grant amount is not awarded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48E32D-4BFD-424A-A8B9-EC77F8E6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Challenges/Delays</a:t>
            </a:r>
          </a:p>
        </p:txBody>
      </p:sp>
    </p:spTree>
    <p:extLst>
      <p:ext uri="{BB962C8B-B14F-4D97-AF65-F5344CB8AC3E}">
        <p14:creationId xmlns:p14="http://schemas.microsoft.com/office/powerpoint/2010/main" val="342396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220A83-40B1-48C9-9FF6-5586487FE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name, title, email, and telephone number(s) for contact person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E1C468-C918-4933-9844-BD629508E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7552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366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Courier New</vt:lpstr>
      <vt:lpstr>Symbol</vt:lpstr>
      <vt:lpstr>Wingdings</vt:lpstr>
      <vt:lpstr>Waveform</vt:lpstr>
      <vt:lpstr> Project Applicant Name   Project Name</vt:lpstr>
      <vt:lpstr>Project Location</vt:lpstr>
      <vt:lpstr>Project Description</vt:lpstr>
      <vt:lpstr>Project Benefits</vt:lpstr>
      <vt:lpstr>CEQA &amp; Permit Status </vt:lpstr>
      <vt:lpstr>Project Budget</vt:lpstr>
      <vt:lpstr>Project Schedule</vt:lpstr>
      <vt:lpstr>Expected Challenges/Delays</vt:lpstr>
      <vt:lpstr>Questions</vt:lpstr>
    </vt:vector>
  </TitlesOfParts>
  <Company>Water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Landscape Conservation/Runoff Reduction Management Program</dc:title>
  <dc:creator>Leighanne Reeser</dc:creator>
  <cp:lastModifiedBy>Amanda Guzman-Perez (Consultant)</cp:lastModifiedBy>
  <cp:revision>86</cp:revision>
  <dcterms:created xsi:type="dcterms:W3CDTF">2007-03-23T22:30:35Z</dcterms:created>
  <dcterms:modified xsi:type="dcterms:W3CDTF">2022-06-21T03:50:02Z</dcterms:modified>
</cp:coreProperties>
</file>